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24"/>
  </p:notesMasterIdLst>
  <p:sldIdLst>
    <p:sldId id="256" r:id="rId2"/>
    <p:sldId id="273" r:id="rId3"/>
    <p:sldId id="274" r:id="rId4"/>
    <p:sldId id="275" r:id="rId5"/>
    <p:sldId id="290" r:id="rId6"/>
    <p:sldId id="276" r:id="rId7"/>
    <p:sldId id="258" r:id="rId8"/>
    <p:sldId id="292" r:id="rId9"/>
    <p:sldId id="293" r:id="rId10"/>
    <p:sldId id="261" r:id="rId11"/>
    <p:sldId id="282" r:id="rId12"/>
    <p:sldId id="309" r:id="rId13"/>
    <p:sldId id="283" r:id="rId14"/>
    <p:sldId id="259" r:id="rId15"/>
    <p:sldId id="289" r:id="rId16"/>
    <p:sldId id="296" r:id="rId17"/>
    <p:sldId id="297" r:id="rId18"/>
    <p:sldId id="298" r:id="rId19"/>
    <p:sldId id="299" r:id="rId20"/>
    <p:sldId id="286" r:id="rId21"/>
    <p:sldId id="306" r:id="rId22"/>
    <p:sldId id="30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3" autoAdjust="0"/>
    <p:restoredTop sz="81029" autoAdjust="0"/>
  </p:normalViewPr>
  <p:slideViewPr>
    <p:cSldViewPr snapToGrid="0" snapToObjects="1">
      <p:cViewPr varScale="1">
        <p:scale>
          <a:sx n="74" d="100"/>
          <a:sy n="74" d="100"/>
        </p:scale>
        <p:origin x="1932" y="-48"/>
      </p:cViewPr>
      <p:guideLst/>
    </p:cSldViewPr>
  </p:slideViewPr>
  <p:outlineViewPr>
    <p:cViewPr>
      <p:scale>
        <a:sx n="33" d="100"/>
        <a:sy n="33" d="100"/>
      </p:scale>
      <p:origin x="0" y="-483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stm\Research%20and%20Presentations\Collaborative%20Groups\data%20&amp;%20plots\sta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stm\Research%20and%20Presentations\Collaborative%20Groups\data%20&amp;%20plots\sta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stm\Research%20and%20Presentations\Collaborative%20Groups\data%20&amp;%20plots\stat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m%201\Research%20and%20Presentations\Collaborative%20Groups\data%20&amp;%20plots\group%20exam%20survey%2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m%201\Research%20and%20Presentations\Collaborative%20Groups\data%20&amp;%20plots\group%20exam%20survey%2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Group</c:v>
          </c:tx>
          <c:invertIfNegative val="0"/>
          <c:val>
            <c:numRef>
              <c:f>'F17 - 1404'!$F$3:$F$5</c:f>
              <c:numCache>
                <c:formatCode>0.0%</c:formatCode>
                <c:ptCount val="3"/>
                <c:pt idx="0">
                  <c:v>0.31721511658642271</c:v>
                </c:pt>
                <c:pt idx="1">
                  <c:v>0.30104271303172098</c:v>
                </c:pt>
                <c:pt idx="2">
                  <c:v>0.33628318584070788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9F-074C-B384-81794F362E98}"/>
            </c:ext>
          </c:extLst>
        </c:ser>
        <c:ser>
          <c:idx val="1"/>
          <c:order val="1"/>
          <c:tx>
            <c:v>Individual</c:v>
          </c:tx>
          <c:invertIfNegative val="0"/>
          <c:val>
            <c:numRef>
              <c:f>'F17 - 1404'!$G$3:$G$5</c:f>
              <c:numCache>
                <c:formatCode>0.0%</c:formatCode>
                <c:ptCount val="3"/>
                <c:pt idx="0">
                  <c:v>0.36126507689916221</c:v>
                </c:pt>
                <c:pt idx="1">
                  <c:v>0.16448487441741713</c:v>
                </c:pt>
                <c:pt idx="2">
                  <c:v>0.23008849557522104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9F-074C-B384-81794F362E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6941544"/>
        <c:axId val="-2077141880"/>
      </c:barChart>
      <c:catAx>
        <c:axId val="-2076941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Week</a:t>
                </a:r>
              </a:p>
            </c:rich>
          </c:tx>
          <c:overlay val="0"/>
        </c:title>
        <c:majorTickMark val="out"/>
        <c:minorTickMark val="none"/>
        <c:tickLblPos val="nextTo"/>
        <c:crossAx val="-2077141880"/>
        <c:crosses val="autoZero"/>
        <c:auto val="1"/>
        <c:lblAlgn val="ctr"/>
        <c:lblOffset val="100"/>
        <c:noMultiLvlLbl val="0"/>
      </c:catAx>
      <c:valAx>
        <c:axId val="-20771418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Normalized Gain</a:t>
                </a:r>
              </a:p>
            </c:rich>
          </c:tx>
          <c:overlay val="0"/>
        </c:title>
        <c:numFmt formatCode="0.0%" sourceLinked="1"/>
        <c:majorTickMark val="out"/>
        <c:minorTickMark val="none"/>
        <c:tickLblPos val="nextTo"/>
        <c:crossAx val="-2076941544"/>
        <c:crosses val="autoZero"/>
        <c:crossBetween val="between"/>
        <c:majorUnit val="0.1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Group</c:v>
          </c:tx>
          <c:invertIfNegative val="0"/>
          <c:val>
            <c:numRef>
              <c:f>'Sp18 - 1404'!$F$3:$F$6</c:f>
              <c:numCache>
                <c:formatCode>0.0%</c:formatCode>
                <c:ptCount val="4"/>
                <c:pt idx="0">
                  <c:v>0.57117842802981567</c:v>
                </c:pt>
                <c:pt idx="1">
                  <c:v>0.35139018181932047</c:v>
                </c:pt>
                <c:pt idx="2">
                  <c:v>0.69093213423844158</c:v>
                </c:pt>
                <c:pt idx="3">
                  <c:v>0.69978858350951378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7A-D748-B2DF-B96E2CCDB59B}"/>
            </c:ext>
          </c:extLst>
        </c:ser>
        <c:ser>
          <c:idx val="1"/>
          <c:order val="1"/>
          <c:tx>
            <c:v>Individual</c:v>
          </c:tx>
          <c:invertIfNegative val="0"/>
          <c:val>
            <c:numRef>
              <c:f>'Sp18 - 1404'!$G$3:$G$6</c:f>
              <c:numCache>
                <c:formatCode>0.0%</c:formatCode>
                <c:ptCount val="4"/>
                <c:pt idx="0">
                  <c:v>0.25576803979589435</c:v>
                </c:pt>
                <c:pt idx="1">
                  <c:v>0.44977104540987517</c:v>
                </c:pt>
                <c:pt idx="2">
                  <c:v>0.44300180379690274</c:v>
                </c:pt>
                <c:pt idx="3">
                  <c:v>0.60692362031045788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7A-D748-B2DF-B96E2CCDB5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6337144"/>
        <c:axId val="-2076777368"/>
      </c:barChart>
      <c:catAx>
        <c:axId val="-2076337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Week</a:t>
                </a:r>
              </a:p>
            </c:rich>
          </c:tx>
          <c:overlay val="0"/>
        </c:title>
        <c:majorTickMark val="out"/>
        <c:minorTickMark val="none"/>
        <c:tickLblPos val="nextTo"/>
        <c:crossAx val="-2076777368"/>
        <c:crosses val="autoZero"/>
        <c:auto val="1"/>
        <c:lblAlgn val="ctr"/>
        <c:lblOffset val="100"/>
        <c:noMultiLvlLbl val="0"/>
      </c:catAx>
      <c:valAx>
        <c:axId val="-20767773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Normalized Gain</a:t>
                </a:r>
              </a:p>
            </c:rich>
          </c:tx>
          <c:overlay val="0"/>
        </c:title>
        <c:numFmt formatCode="0.0%" sourceLinked="1"/>
        <c:majorTickMark val="out"/>
        <c:minorTickMark val="none"/>
        <c:tickLblPos val="nextTo"/>
        <c:crossAx val="-20763371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Group</c:v>
          </c:tx>
          <c:invertIfNegative val="0"/>
          <c:val>
            <c:numRef>
              <c:f>'Sp18 - 1403'!$F$3:$F$5</c:f>
              <c:numCache>
                <c:formatCode>0.0%</c:formatCode>
                <c:ptCount val="3"/>
                <c:pt idx="0">
                  <c:v>0.3970588235294118</c:v>
                </c:pt>
                <c:pt idx="1">
                  <c:v>0.28853267570900126</c:v>
                </c:pt>
                <c:pt idx="2">
                  <c:v>0.30933092535259721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23-094D-8E8A-C9549A17270F}"/>
            </c:ext>
          </c:extLst>
        </c:ser>
        <c:ser>
          <c:idx val="1"/>
          <c:order val="1"/>
          <c:tx>
            <c:v>Individual</c:v>
          </c:tx>
          <c:invertIfNegative val="0"/>
          <c:val>
            <c:numRef>
              <c:f>'Sp18 - 1403'!$G$3:$G$5</c:f>
              <c:numCache>
                <c:formatCode>0.0%</c:formatCode>
                <c:ptCount val="3"/>
                <c:pt idx="0">
                  <c:v>0.40578102453102449</c:v>
                </c:pt>
                <c:pt idx="1">
                  <c:v>0.28085526315789483</c:v>
                </c:pt>
                <c:pt idx="2">
                  <c:v>0.18756588656968165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23-094D-8E8A-C9549A1727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9672936"/>
        <c:axId val="-2047579544"/>
      </c:barChart>
      <c:catAx>
        <c:axId val="-2049672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Week</a:t>
                </a:r>
              </a:p>
            </c:rich>
          </c:tx>
          <c:overlay val="0"/>
        </c:title>
        <c:majorTickMark val="out"/>
        <c:minorTickMark val="none"/>
        <c:tickLblPos val="nextTo"/>
        <c:crossAx val="-2047579544"/>
        <c:crosses val="autoZero"/>
        <c:auto val="1"/>
        <c:lblAlgn val="ctr"/>
        <c:lblOffset val="100"/>
        <c:noMultiLvlLbl val="0"/>
      </c:catAx>
      <c:valAx>
        <c:axId val="-20475795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Normalized Gain</a:t>
                </a:r>
              </a:p>
            </c:rich>
          </c:tx>
          <c:overlay val="0"/>
        </c:title>
        <c:numFmt formatCode="0.0%" sourceLinked="1"/>
        <c:majorTickMark val="out"/>
        <c:minorTickMark val="none"/>
        <c:tickLblPos val="nextTo"/>
        <c:crossAx val="-2049672936"/>
        <c:crosses val="autoZero"/>
        <c:crossBetween val="between"/>
        <c:majorUnit val="0.1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Group Discussion</a:t>
            </a:r>
            <a:r>
              <a:rPr lang="en-US" baseline="0"/>
              <a:t> Helps My Understanding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0070C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E4-C247-BF0E-29DAFFB0C184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E4-C247-BF0E-29DAFFB0C184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9E4-C247-BF0E-29DAFFB0C184}"/>
              </c:ext>
            </c:extLst>
          </c:dPt>
          <c:dPt>
            <c:idx val="3"/>
            <c:bubble3D val="0"/>
            <c:spPr>
              <a:solidFill>
                <a:srgbClr val="FFA69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9E4-C247-BF0E-29DAFFB0C184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9E4-C247-BF0E-29DAFFB0C184}"/>
              </c:ext>
            </c:extLst>
          </c:dPt>
          <c:val>
            <c:numRef>
              <c:f>Flipped!$G$138:$G$142</c:f>
              <c:numCache>
                <c:formatCode>General</c:formatCode>
                <c:ptCount val="5"/>
                <c:pt idx="0">
                  <c:v>6</c:v>
                </c:pt>
                <c:pt idx="1">
                  <c:v>16</c:v>
                </c:pt>
                <c:pt idx="2">
                  <c:v>15</c:v>
                </c:pt>
                <c:pt idx="3">
                  <c:v>44</c:v>
                </c:pt>
                <c:pt idx="4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9E4-C247-BF0E-29DAFFB0C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Explaining</a:t>
            </a:r>
            <a:r>
              <a:rPr lang="en-US" baseline="0"/>
              <a:t> Helps My Understanding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0070C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3F-B440-8F2F-CEF260C77EFF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D3F-B440-8F2F-CEF260C77EFF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D3F-B440-8F2F-CEF260C77EFF}"/>
              </c:ext>
            </c:extLst>
          </c:dPt>
          <c:dPt>
            <c:idx val="3"/>
            <c:bubble3D val="0"/>
            <c:spPr>
              <a:solidFill>
                <a:srgbClr val="FFA69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D3F-B440-8F2F-CEF260C77EFF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D3F-B440-8F2F-CEF260C77EFF}"/>
              </c:ext>
            </c:extLst>
          </c:dPt>
          <c:val>
            <c:numRef>
              <c:f>Flipped!$K$138:$K$142</c:f>
              <c:numCache>
                <c:formatCode>General</c:formatCode>
                <c:ptCount val="5"/>
                <c:pt idx="0">
                  <c:v>2</c:v>
                </c:pt>
                <c:pt idx="1">
                  <c:v>9</c:v>
                </c:pt>
                <c:pt idx="2">
                  <c:v>10</c:v>
                </c:pt>
                <c:pt idx="3">
                  <c:v>64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D3F-B440-8F2F-CEF260C77E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F658C-9158-4DA1-BF30-8EE71E72A0CA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92339-4395-4128-8DFB-1BAF0789B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12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92339-4395-4128-8DFB-1BAF0789B4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30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Astronomy vs. other</a:t>
            </a:r>
          </a:p>
          <a:p>
            <a:r>
              <a:rPr lang="en-US" dirty="0" smtClean="0"/>
              <a:t>m/F</a:t>
            </a:r>
          </a:p>
          <a:p>
            <a:r>
              <a:rPr lang="en-US" dirty="0" smtClean="0"/>
              <a:t>Where</a:t>
            </a:r>
            <a:r>
              <a:rPr lang="en-US" baseline="0" dirty="0" smtClean="0"/>
              <a:t> in career?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92339-4395-4128-8DFB-1BAF0789B4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76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Fall 17 results consistent with previous findings.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Greater gains in group questions, up to a point (within 7 – 10 weeks)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Three exams administered, plus final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Exam 1:  Week 5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Exam 2:  Week 9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Exam 3:  Week 13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Final:  Week 16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Student performance on group questions increased significantly more on Exams 2 &amp; 3, but not Exam 1.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08CE6-EAAE-0442-84BB-88C5A820D9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55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Spring SS course:  greater group gains on all but second exam.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Lowest scoring group exam results.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Group questions too difficult?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Four exams administered, plus final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Exam 1:  Week 3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Exam 2:  Week 7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Exam 3:  Week 11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Exam 4:  Week 15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Final:  Week 16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Student performance on group questions increased significantly on Exams 1, 3 &amp; 4, but not Exam 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08CE6-EAAE-0442-84BB-88C5A820D9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61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Spring S&amp;G course: similar gains on first two exams.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Course builds on previous material.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Three exams administered, plus final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Exam 1:  Week 5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Exam 2:  Week 8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Exam 3:  Week 12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Final:  Week 16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Student performance on group questions increased significantly on Exam 3, but no significant difference on Exams 1 or 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08CE6-EAAE-0442-84BB-88C5A820D9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44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Qualitative (Likert) 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survey; 136 responses. 79 comments.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 (positive, agree), Blue (negative, disagree)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73% agree or strongly agree that group discussions help their understanding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84% agree or strongly agree that explaining their answers during group discussions help their understanding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Comments and survey results suggest that students became aware of the importance of justifying their answers, not simply memorizing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08CE6-EAAE-0442-84BB-88C5A820D9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29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32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340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37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6881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276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039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727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775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62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507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0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26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09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64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10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86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328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31287-95E8-BA48-A1E5-7014367FF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473" y="945525"/>
            <a:ext cx="6620968" cy="3329581"/>
          </a:xfrm>
        </p:spPr>
        <p:txBody>
          <a:bodyPr/>
          <a:lstStyle/>
          <a:p>
            <a:r>
              <a:rPr lang="en-US" sz="5400" b="1" dirty="0" smtClean="0">
                <a:latin typeface="Calibri" panose="020F0502020204030204" pitchFamily="34" charset="0"/>
              </a:rPr>
              <a:t>Using Collaborative Exams to Promote Learning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D38CFE-8276-8C49-973B-23EB29F0D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9473" y="4346670"/>
            <a:ext cx="6620968" cy="861420"/>
          </a:xfrm>
        </p:spPr>
        <p:txBody>
          <a:bodyPr/>
          <a:lstStyle/>
          <a:p>
            <a:r>
              <a:rPr lang="en-US" dirty="0"/>
              <a:t>Dr. Scott T. Miller &amp; Dr. C. Renée James</a:t>
            </a:r>
          </a:p>
          <a:p>
            <a:r>
              <a:rPr lang="en-US" dirty="0"/>
              <a:t>Sam Houston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250446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A92CF-0711-0B48-88C1-F6726A8E9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700" y="1062318"/>
            <a:ext cx="7055380" cy="1400530"/>
          </a:xfrm>
        </p:spPr>
        <p:txBody>
          <a:bodyPr/>
          <a:lstStyle/>
          <a:p>
            <a:r>
              <a:rPr lang="en-US" dirty="0" smtClean="0"/>
              <a:t>The gory details…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A4B2C-8C1F-6A41-970A-80145C5BF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2052925"/>
            <a:ext cx="4578690" cy="4195481"/>
          </a:xfrm>
        </p:spPr>
        <p:txBody>
          <a:bodyPr/>
          <a:lstStyle/>
          <a:p>
            <a:r>
              <a:rPr lang="en-US" dirty="0" smtClean="0"/>
              <a:t>Stage 1: 2/3 class time, multiple choice </a:t>
            </a:r>
            <a:r>
              <a:rPr lang="en-US" dirty="0" err="1" smtClean="0"/>
              <a:t>Scantron</a:t>
            </a:r>
            <a:endParaRPr lang="en-US" dirty="0" smtClean="0"/>
          </a:p>
          <a:p>
            <a:r>
              <a:rPr lang="en-US" dirty="0" smtClean="0"/>
              <a:t>Stage 2: 1/3 class time, IF-AT </a:t>
            </a:r>
            <a:r>
              <a:rPr lang="en-US" dirty="0"/>
              <a:t>cards.</a:t>
            </a:r>
          </a:p>
          <a:p>
            <a:pPr lvl="1"/>
            <a:r>
              <a:rPr lang="en-US" dirty="0"/>
              <a:t>Group scores based on number of attempts to determine the correct answer.</a:t>
            </a:r>
          </a:p>
          <a:p>
            <a:r>
              <a:rPr lang="en-US" dirty="0"/>
              <a:t>Exam score combination of the two (~75% individual, 25% group)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CF29B1-B27A-4441-A6D7-8246C5444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88"/>
          <a:stretch/>
        </p:blipFill>
        <p:spPr bwMode="auto">
          <a:xfrm>
            <a:off x="5515028" y="2178655"/>
            <a:ext cx="3451176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53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807" y="2218456"/>
            <a:ext cx="7055380" cy="1400530"/>
          </a:xfrm>
        </p:spPr>
        <p:txBody>
          <a:bodyPr/>
          <a:lstStyle/>
          <a:p>
            <a:r>
              <a:rPr lang="en-US" dirty="0" smtClean="0"/>
              <a:t>Modeling a 2-stage collaborative exam…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6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 PROTEST!!”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4005329"/>
            <a:ext cx="6711654" cy="2062772"/>
          </a:xfrm>
        </p:spPr>
        <p:txBody>
          <a:bodyPr/>
          <a:lstStyle/>
          <a:p>
            <a:r>
              <a:rPr lang="en-US" smtClean="0"/>
              <a:t>Useful </a:t>
            </a:r>
            <a:r>
              <a:rPr lang="en-US" dirty="0" smtClean="0"/>
              <a:t>for </a:t>
            </a:r>
          </a:p>
          <a:p>
            <a:pPr lvl="1"/>
            <a:r>
              <a:rPr lang="en-US" dirty="0" smtClean="0"/>
              <a:t>Questions that are unintentionally vague/have more than one valid interpretation</a:t>
            </a:r>
          </a:p>
          <a:p>
            <a:pPr lvl="1"/>
            <a:r>
              <a:rPr lang="en-US" dirty="0" smtClean="0"/>
              <a:t>Times when </a:t>
            </a:r>
            <a:r>
              <a:rPr lang="en-US" dirty="0" smtClean="0"/>
              <a:t>you’ve </a:t>
            </a:r>
            <a:r>
              <a:rPr lang="en-US" dirty="0" err="1" smtClean="0"/>
              <a:t>miskeyed</a:t>
            </a:r>
            <a:r>
              <a:rPr lang="en-US" dirty="0" smtClean="0"/>
              <a:t> (it </a:t>
            </a:r>
            <a:r>
              <a:rPr lang="en-US" dirty="0" smtClean="0"/>
              <a:t>happens)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6225" t="46507" r="21521" b="31409"/>
          <a:stretch/>
        </p:blipFill>
        <p:spPr>
          <a:xfrm>
            <a:off x="141668" y="1236371"/>
            <a:ext cx="8848748" cy="26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13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274" y="1846003"/>
            <a:ext cx="7055380" cy="1400530"/>
          </a:xfrm>
        </p:spPr>
        <p:txBody>
          <a:bodyPr/>
          <a:lstStyle/>
          <a:p>
            <a:r>
              <a:rPr lang="en-US" dirty="0" smtClean="0"/>
              <a:t>That’s the STRUCTURE of collaborative exams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Comments?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26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36223-05F2-B646-AE86-77E892FCE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IMPACT of Collaborative Exams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D7CCA-4325-184C-8F68-0BBCB6A41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196" y="2237516"/>
            <a:ext cx="6711654" cy="4195481"/>
          </a:xfrm>
        </p:spPr>
        <p:txBody>
          <a:bodyPr>
            <a:normAutofit/>
          </a:bodyPr>
          <a:lstStyle/>
          <a:p>
            <a:r>
              <a:rPr lang="en-US" sz="2400" dirty="0"/>
              <a:t>Do collaborative exams promote </a:t>
            </a:r>
            <a:r>
              <a:rPr lang="en-US" sz="2400" dirty="0">
                <a:solidFill>
                  <a:srgbClr val="FFFF00"/>
                </a:solidFill>
              </a:rPr>
              <a:t>greater long-term understanding </a:t>
            </a:r>
            <a:r>
              <a:rPr lang="en-US" sz="2400" dirty="0"/>
              <a:t>of concepts covered in introductory astronomy courses over individual exams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Do they effect </a:t>
            </a:r>
            <a:r>
              <a:rPr lang="en-US" sz="2400" dirty="0" smtClean="0">
                <a:solidFill>
                  <a:srgbClr val="FFFF00"/>
                </a:solidFill>
              </a:rPr>
              <a:t>attitude changes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604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230914" cy="1400530"/>
          </a:xfrm>
        </p:spPr>
        <p:txBody>
          <a:bodyPr/>
          <a:lstStyle/>
          <a:p>
            <a:r>
              <a:rPr lang="en-US" dirty="0" smtClean="0"/>
              <a:t>Have Others Found a Collaborative Advantage?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970" y="2022448"/>
            <a:ext cx="6711654" cy="3648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YES, but…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	Ives (2014) – Calculus-based physics, 	collaborative advantage </a:t>
            </a:r>
            <a:r>
              <a:rPr lang="en-US" sz="2100" dirty="0" smtClean="0">
                <a:solidFill>
                  <a:srgbClr val="FFFF00"/>
                </a:solidFill>
              </a:rPr>
              <a:t>diminishes with time.</a:t>
            </a:r>
          </a:p>
          <a:p>
            <a:pPr marL="0" indent="0">
              <a:buNone/>
            </a:pPr>
            <a:r>
              <a:rPr lang="en-US" sz="3600" dirty="0" smtClean="0"/>
              <a:t>NO, but…</a:t>
            </a:r>
          </a:p>
          <a:p>
            <a:pPr marL="0" indent="0">
              <a:buNone/>
            </a:pPr>
            <a:r>
              <a:rPr lang="en-US" sz="1800" dirty="0" smtClean="0"/>
              <a:t>	</a:t>
            </a:r>
            <a:r>
              <a:rPr lang="en-US" sz="2100" dirty="0" err="1" smtClean="0"/>
              <a:t>Meseke</a:t>
            </a:r>
            <a:r>
              <a:rPr lang="en-US" sz="2100" dirty="0" smtClean="0"/>
              <a:t>, </a:t>
            </a:r>
            <a:r>
              <a:rPr lang="en-US" sz="2100" dirty="0" err="1" smtClean="0"/>
              <a:t>Nafziger</a:t>
            </a:r>
            <a:r>
              <a:rPr lang="en-US" sz="2100" dirty="0" smtClean="0"/>
              <a:t>, and </a:t>
            </a:r>
            <a:r>
              <a:rPr lang="en-US" sz="2100" dirty="0" err="1" smtClean="0"/>
              <a:t>Meseke</a:t>
            </a:r>
            <a:r>
              <a:rPr lang="en-US" sz="2100" dirty="0" smtClean="0"/>
              <a:t> (2010) –  </a:t>
            </a:r>
            <a:r>
              <a:rPr lang="en-US" sz="2100" dirty="0" smtClean="0">
                <a:solidFill>
                  <a:srgbClr val="FFFF00"/>
                </a:solidFill>
              </a:rPr>
              <a:t>Lower 	test </a:t>
            </a:r>
            <a:r>
              <a:rPr lang="en-US" sz="2100" dirty="0">
                <a:solidFill>
                  <a:srgbClr val="FFFF00"/>
                </a:solidFill>
              </a:rPr>
              <a:t>anxiety</a:t>
            </a:r>
            <a:r>
              <a:rPr lang="en-US" sz="2100" dirty="0"/>
              <a:t> and </a:t>
            </a:r>
            <a:r>
              <a:rPr lang="en-US" sz="2100" dirty="0">
                <a:solidFill>
                  <a:srgbClr val="FFFF00"/>
                </a:solidFill>
              </a:rPr>
              <a:t>greater satisfaction </a:t>
            </a:r>
            <a:r>
              <a:rPr lang="en-US" sz="2100" dirty="0"/>
              <a:t>with the </a:t>
            </a:r>
            <a:r>
              <a:rPr lang="en-US" sz="2100" dirty="0" smtClean="0"/>
              <a:t>	course</a:t>
            </a:r>
            <a:r>
              <a:rPr lang="en-US" sz="2100" dirty="0"/>
              <a:t>.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7300" y="5575495"/>
            <a:ext cx="78550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Ives, J. (2014). Measuring the learning from two-stage collaborative group exams. </a:t>
            </a:r>
            <a:r>
              <a:rPr lang="en-US" sz="1400" i="1" dirty="0" err="1"/>
              <a:t>arXiv</a:t>
            </a:r>
            <a:r>
              <a:rPr lang="en-US" sz="1400" i="1" dirty="0"/>
              <a:t> preprint arXiv:1407.6442</a:t>
            </a:r>
            <a:r>
              <a:rPr lang="en-US" sz="1400" dirty="0"/>
              <a:t>.</a:t>
            </a:r>
          </a:p>
          <a:p>
            <a:r>
              <a:rPr lang="en-US" sz="1400" dirty="0" err="1"/>
              <a:t>Meseke</a:t>
            </a:r>
            <a:r>
              <a:rPr lang="en-US" sz="1400" dirty="0"/>
              <a:t>, C.,  </a:t>
            </a:r>
            <a:r>
              <a:rPr lang="en-US" sz="1400" dirty="0" err="1"/>
              <a:t>Nafziger</a:t>
            </a:r>
            <a:r>
              <a:rPr lang="en-US" sz="1400" dirty="0"/>
              <a:t>, R., and </a:t>
            </a:r>
            <a:r>
              <a:rPr lang="en-US" sz="1400" dirty="0" err="1"/>
              <a:t>Meseke</a:t>
            </a:r>
            <a:r>
              <a:rPr lang="en-US" sz="1400" dirty="0"/>
              <a:t>, J. (2010) Student attitudes, satisfaction, and learning in a collaborative testing environment. </a:t>
            </a:r>
            <a:r>
              <a:rPr lang="en-US" sz="1400" i="1" dirty="0"/>
              <a:t>Journal of Chiropractic Education</a:t>
            </a:r>
            <a:r>
              <a:rPr lang="en-US" sz="1400" dirty="0"/>
              <a:t>: Spring 2010, Vol. 24, No. 1, pp. 19-29.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4987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AA480-64DA-0D4D-9970-440FC7C7F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Study Results</a:t>
            </a:r>
            <a:r>
              <a:rPr lang="en-US" dirty="0"/>
              <a:t>:  Fall </a:t>
            </a:r>
            <a:r>
              <a:rPr lang="en-US" dirty="0" smtClean="0"/>
              <a:t>2017</a:t>
            </a:r>
            <a:r>
              <a:rPr lang="en-US" sz="3200" dirty="0" smtClean="0"/>
              <a:t>(Solar </a:t>
            </a:r>
            <a:r>
              <a:rPr lang="en-US" sz="3200" dirty="0"/>
              <a:t>System Astronomy)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265375" y="1853248"/>
          <a:ext cx="6653949" cy="5004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37B67AC-08D6-244E-AC36-FC2E37F7A83C}"/>
              </a:ext>
            </a:extLst>
          </p:cNvPr>
          <p:cNvSpPr txBox="1"/>
          <p:nvPr/>
        </p:nvSpPr>
        <p:spPr>
          <a:xfrm>
            <a:off x="2744500" y="6305266"/>
            <a:ext cx="357020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5                                            9                                            13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09C9F0-D4D7-FD4D-815A-CD2B29F8366A}"/>
              </a:ext>
            </a:extLst>
          </p:cNvPr>
          <p:cNvSpPr txBox="1"/>
          <p:nvPr/>
        </p:nvSpPr>
        <p:spPr>
          <a:xfrm>
            <a:off x="2053131" y="1951629"/>
            <a:ext cx="1611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 = 0.387</a:t>
            </a:r>
          </a:p>
          <a:p>
            <a:pPr algn="ctr"/>
            <a:r>
              <a:rPr lang="en-US" sz="1400" dirty="0"/>
              <a:t>effect size = 0.07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E956C6-2C7D-DD43-A242-A4A4D77B23EE}"/>
              </a:ext>
            </a:extLst>
          </p:cNvPr>
          <p:cNvSpPr txBox="1"/>
          <p:nvPr/>
        </p:nvSpPr>
        <p:spPr>
          <a:xfrm>
            <a:off x="3723935" y="1951629"/>
            <a:ext cx="1611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 &lt; .001</a:t>
            </a:r>
          </a:p>
          <a:p>
            <a:pPr algn="ctr"/>
            <a:r>
              <a:rPr lang="en-US" sz="1400" dirty="0"/>
              <a:t>effect size = 0.33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DD0587-D024-CF4E-A5D7-5C484EB65959}"/>
              </a:ext>
            </a:extLst>
          </p:cNvPr>
          <p:cNvSpPr txBox="1"/>
          <p:nvPr/>
        </p:nvSpPr>
        <p:spPr>
          <a:xfrm>
            <a:off x="5394738" y="1951629"/>
            <a:ext cx="1611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 &lt; .001</a:t>
            </a:r>
          </a:p>
          <a:p>
            <a:pPr algn="ctr"/>
            <a:r>
              <a:rPr lang="en-US" sz="1400" dirty="0"/>
              <a:t>effect size = 0.22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E724A0-F5D3-4244-80FA-98DC8EF90253}"/>
              </a:ext>
            </a:extLst>
          </p:cNvPr>
          <p:cNvSpPr/>
          <p:nvPr/>
        </p:nvSpPr>
        <p:spPr>
          <a:xfrm>
            <a:off x="2053131" y="1951629"/>
            <a:ext cx="1611340" cy="435363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4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AA480-64DA-0D4D-9970-440FC7C7F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</a:t>
            </a:r>
            <a:r>
              <a:rPr lang="en-US" dirty="0"/>
              <a:t>: </a:t>
            </a:r>
            <a:r>
              <a:rPr lang="en-US" dirty="0">
                <a:solidFill>
                  <a:srgbClr val="EBEBEB"/>
                </a:solidFill>
              </a:rPr>
              <a:t>Spring 2018</a:t>
            </a:r>
            <a:br>
              <a:rPr lang="en-US" dirty="0">
                <a:solidFill>
                  <a:srgbClr val="EBEBEB"/>
                </a:solidFill>
              </a:rPr>
            </a:br>
            <a:r>
              <a:rPr lang="en-US" sz="3200" dirty="0">
                <a:solidFill>
                  <a:srgbClr val="EBEBEB"/>
                </a:solidFill>
              </a:rPr>
              <a:t>(Solar System Astronomy)</a:t>
            </a:r>
            <a:endParaRPr lang="en-US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8B301A3F-BE36-984A-91DA-224F36C38C9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32857" y="1853248"/>
          <a:ext cx="8315355" cy="5004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4303932-309C-A144-BFF9-CAE31D7492BA}"/>
              </a:ext>
            </a:extLst>
          </p:cNvPr>
          <p:cNvSpPr txBox="1"/>
          <p:nvPr/>
        </p:nvSpPr>
        <p:spPr>
          <a:xfrm>
            <a:off x="1918751" y="6318914"/>
            <a:ext cx="519244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3                                             7                                           11                                           15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7C8E67-C5C7-2A49-9837-81FA21F8A205}"/>
              </a:ext>
            </a:extLst>
          </p:cNvPr>
          <p:cNvSpPr txBox="1"/>
          <p:nvPr/>
        </p:nvSpPr>
        <p:spPr>
          <a:xfrm>
            <a:off x="1193319" y="1978925"/>
            <a:ext cx="1611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 &lt; .001</a:t>
            </a:r>
          </a:p>
          <a:p>
            <a:pPr algn="ctr"/>
            <a:r>
              <a:rPr lang="en-US" sz="1400" dirty="0"/>
              <a:t>effect size = 0.63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451CC2-0B93-494E-AC56-E8B13227B72A}"/>
              </a:ext>
            </a:extLst>
          </p:cNvPr>
          <p:cNvSpPr txBox="1"/>
          <p:nvPr/>
        </p:nvSpPr>
        <p:spPr>
          <a:xfrm>
            <a:off x="2864122" y="1978925"/>
            <a:ext cx="1611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 = 0.010</a:t>
            </a:r>
          </a:p>
          <a:p>
            <a:pPr algn="ctr"/>
            <a:r>
              <a:rPr lang="en-US" sz="1400" dirty="0"/>
              <a:t>effect size = 0.25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AC46CA-E7F8-0C4E-A624-B5A40563CC08}"/>
              </a:ext>
            </a:extLst>
          </p:cNvPr>
          <p:cNvSpPr txBox="1"/>
          <p:nvPr/>
        </p:nvSpPr>
        <p:spPr>
          <a:xfrm>
            <a:off x="4534925" y="1978925"/>
            <a:ext cx="1611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 &lt; .001</a:t>
            </a:r>
          </a:p>
          <a:p>
            <a:pPr algn="ctr"/>
            <a:r>
              <a:rPr lang="en-US" sz="1400" dirty="0"/>
              <a:t>effect size = 0.64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EFAD33-2752-954C-90DB-0AE7CBAB9D29}"/>
              </a:ext>
            </a:extLst>
          </p:cNvPr>
          <p:cNvSpPr txBox="1"/>
          <p:nvPr/>
        </p:nvSpPr>
        <p:spPr>
          <a:xfrm>
            <a:off x="6146264" y="1978925"/>
            <a:ext cx="1611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 = .011</a:t>
            </a:r>
          </a:p>
          <a:p>
            <a:pPr algn="ctr"/>
            <a:r>
              <a:rPr lang="en-US" sz="1400" dirty="0"/>
              <a:t>effect size = 0.25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C4DC40-E851-DC43-BB45-40C18487A28C}"/>
              </a:ext>
            </a:extLst>
          </p:cNvPr>
          <p:cNvSpPr/>
          <p:nvPr/>
        </p:nvSpPr>
        <p:spPr>
          <a:xfrm>
            <a:off x="2870989" y="1965277"/>
            <a:ext cx="1611340" cy="435363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9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AA480-64DA-0D4D-9970-440FC7C7F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</a:t>
            </a:r>
            <a:r>
              <a:rPr lang="en-US" dirty="0" smtClean="0">
                <a:solidFill>
                  <a:srgbClr val="EBEBEB"/>
                </a:solidFill>
              </a:rPr>
              <a:t> </a:t>
            </a:r>
            <a:r>
              <a:rPr lang="en-US" dirty="0">
                <a:solidFill>
                  <a:srgbClr val="EBEBEB"/>
                </a:solidFill>
              </a:rPr>
              <a:t>: Spring 2018</a:t>
            </a:r>
            <a:br>
              <a:rPr lang="en-US" dirty="0">
                <a:solidFill>
                  <a:srgbClr val="EBEBEB"/>
                </a:solidFill>
              </a:rPr>
            </a:br>
            <a:r>
              <a:rPr lang="en-US" sz="3200" dirty="0">
                <a:solidFill>
                  <a:srgbClr val="EBEBEB"/>
                </a:solidFill>
              </a:rPr>
              <a:t>(Stars &amp; Galaxies)</a:t>
            </a:r>
            <a:endParaRPr lang="en-US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AEA18E2-228B-8C45-B08B-74CF6808E53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279014" y="1853248"/>
          <a:ext cx="6653949" cy="5004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93307DD-C9C8-D64E-AE11-E3B902A0C46F}"/>
              </a:ext>
            </a:extLst>
          </p:cNvPr>
          <p:cNvCxnSpPr>
            <a:cxnSpLocks/>
          </p:cNvCxnSpPr>
          <p:nvPr/>
        </p:nvCxnSpPr>
        <p:spPr>
          <a:xfrm>
            <a:off x="9546440" y="1583639"/>
            <a:ext cx="0" cy="36799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3439660-8A39-9042-8CDE-45822C8CEA0F}"/>
              </a:ext>
            </a:extLst>
          </p:cNvPr>
          <p:cNvSpPr txBox="1"/>
          <p:nvPr/>
        </p:nvSpPr>
        <p:spPr>
          <a:xfrm>
            <a:off x="2771787" y="6318914"/>
            <a:ext cx="353494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5                                            9                                           13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E8F9DE-E10C-FD48-BEA8-C09E15AA6C56}"/>
              </a:ext>
            </a:extLst>
          </p:cNvPr>
          <p:cNvSpPr txBox="1"/>
          <p:nvPr/>
        </p:nvSpPr>
        <p:spPr>
          <a:xfrm>
            <a:off x="2080427" y="1951629"/>
            <a:ext cx="1611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 = 0.255</a:t>
            </a:r>
          </a:p>
          <a:p>
            <a:pPr algn="ctr"/>
            <a:r>
              <a:rPr lang="en-US" sz="1400" dirty="0"/>
              <a:t>effect size = 0.07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BE132B-2A3B-8D4F-85C6-EC314275546A}"/>
              </a:ext>
            </a:extLst>
          </p:cNvPr>
          <p:cNvSpPr txBox="1"/>
          <p:nvPr/>
        </p:nvSpPr>
        <p:spPr>
          <a:xfrm>
            <a:off x="3701538" y="1951629"/>
            <a:ext cx="1710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 = 0.965</a:t>
            </a:r>
          </a:p>
          <a:p>
            <a:pPr algn="ctr"/>
            <a:r>
              <a:rPr lang="en-US" sz="1400" dirty="0"/>
              <a:t>effect size = 0.003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559600-2A4D-EE42-B083-6650C1815193}"/>
              </a:ext>
            </a:extLst>
          </p:cNvPr>
          <p:cNvSpPr txBox="1"/>
          <p:nvPr/>
        </p:nvSpPr>
        <p:spPr>
          <a:xfrm>
            <a:off x="5422034" y="1951629"/>
            <a:ext cx="1611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 &lt; .001</a:t>
            </a:r>
          </a:p>
          <a:p>
            <a:pPr algn="ctr"/>
            <a:r>
              <a:rPr lang="en-US" sz="1400" dirty="0"/>
              <a:t>effect size = 0.22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7D19FF-1E83-5544-8B0A-247E1BC52433}"/>
              </a:ext>
            </a:extLst>
          </p:cNvPr>
          <p:cNvSpPr/>
          <p:nvPr/>
        </p:nvSpPr>
        <p:spPr>
          <a:xfrm>
            <a:off x="2088061" y="1965277"/>
            <a:ext cx="3220918" cy="435363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8A9-584D-AD42-ADE1-817338481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 Students Think?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592D6-9F96-E947-9959-A989A67A4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318933"/>
            <a:ext cx="9144000" cy="1443531"/>
          </a:xfrm>
        </p:spPr>
        <p:txBody>
          <a:bodyPr>
            <a:noAutofit/>
          </a:bodyPr>
          <a:lstStyle/>
          <a:p>
            <a:pPr lvl="1"/>
            <a:r>
              <a:rPr lang="en-US" dirty="0"/>
              <a:t>“I am going to study with my group and question why they think the correct answer is ____ rather than ____.” </a:t>
            </a:r>
          </a:p>
          <a:p>
            <a:pPr lvl="1"/>
            <a:r>
              <a:rPr lang="en-US" dirty="0"/>
              <a:t>“I will study as if I’m preparing to explain my answers.” </a:t>
            </a:r>
          </a:p>
          <a:p>
            <a:pPr lvl="1"/>
            <a:r>
              <a:rPr lang="en-US" dirty="0"/>
              <a:t>“I will study more to be able to back up why I believe something is right.” </a:t>
            </a:r>
          </a:p>
          <a:p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56034" y="1834557"/>
          <a:ext cx="3531103" cy="3397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100-00000A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768647" y="1845358"/>
          <a:ext cx="3493827" cy="3361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029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Graphic spid="5" grpId="0">
        <p:bldAsOne/>
      </p:bldGraphic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690630"/>
            <a:ext cx="8229600" cy="1143000"/>
          </a:xfrm>
        </p:spPr>
        <p:txBody>
          <a:bodyPr/>
          <a:lstStyle/>
          <a:p>
            <a:r>
              <a:rPr lang="en-US" dirty="0" smtClean="0"/>
              <a:t>Isn’t that called cheating?</a:t>
            </a:r>
            <a:endParaRPr lang="en-US" dirty="0"/>
          </a:p>
        </p:txBody>
      </p:sp>
      <p:pic>
        <p:nvPicPr>
          <p:cNvPr id="1026" name="Picture 2" descr="Image result for cheating on exa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372" y="2504505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72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A0116-62A3-2C4B-ACA8-8BBC0565A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Upshot of quantitative findings…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E803A-C514-C84B-B706-C5927352A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2052925"/>
            <a:ext cx="7543568" cy="456681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IN 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GENERAL</a:t>
            </a:r>
            <a:r>
              <a:rPr lang="en-US" sz="2400" dirty="0">
                <a:latin typeface="+mj-lt"/>
              </a:rPr>
              <a:t>, students </a:t>
            </a:r>
            <a:r>
              <a:rPr lang="en-US" sz="2400" dirty="0" smtClean="0">
                <a:latin typeface="+mj-lt"/>
              </a:rPr>
              <a:t>retested better on </a:t>
            </a:r>
            <a:r>
              <a:rPr lang="en-US" sz="2400" dirty="0">
                <a:latin typeface="+mj-lt"/>
              </a:rPr>
              <a:t>information </a:t>
            </a:r>
            <a:r>
              <a:rPr lang="en-US" sz="2400" dirty="0" smtClean="0">
                <a:latin typeface="+mj-lt"/>
              </a:rPr>
              <a:t>from collaborative portion</a:t>
            </a:r>
            <a:endParaRPr lang="en-US" sz="2400" dirty="0">
              <a:latin typeface="+mj-lt"/>
            </a:endParaRPr>
          </a:p>
          <a:p>
            <a:pPr lvl="1"/>
            <a:r>
              <a:rPr lang="en-US" sz="2000" dirty="0">
                <a:latin typeface="+mj-lt"/>
              </a:rPr>
              <a:t>Possible time dependence (t &gt; 8 weeks</a:t>
            </a:r>
            <a:r>
              <a:rPr lang="en-US" sz="2000" dirty="0" smtClean="0">
                <a:latin typeface="+mj-lt"/>
              </a:rPr>
              <a:t>)</a:t>
            </a:r>
          </a:p>
          <a:p>
            <a:pPr lvl="1"/>
            <a:r>
              <a:rPr lang="en-US" sz="2000" dirty="0" smtClean="0">
                <a:latin typeface="+mj-lt"/>
              </a:rPr>
              <a:t>Foundational material? Conceptually more challenging? </a:t>
            </a:r>
          </a:p>
          <a:p>
            <a:r>
              <a:rPr lang="en-US" sz="2400" dirty="0">
                <a:solidFill>
                  <a:srgbClr val="FFFF00"/>
                </a:solidFill>
                <a:latin typeface="+mj-lt"/>
              </a:rPr>
              <a:t>EVERY</a:t>
            </a:r>
            <a:r>
              <a:rPr lang="en-US" sz="2400" dirty="0">
                <a:latin typeface="+mj-lt"/>
              </a:rPr>
              <a:t> student (n=470) fared better </a:t>
            </a:r>
            <a:r>
              <a:rPr lang="en-US" sz="2400" dirty="0" smtClean="0">
                <a:latin typeface="+mj-lt"/>
              </a:rPr>
              <a:t>collaboratively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217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21284-5E72-7546-B900-ADDF51D27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1051640"/>
            <a:ext cx="7055380" cy="1400530"/>
          </a:xfrm>
        </p:spPr>
        <p:txBody>
          <a:bodyPr/>
          <a:lstStyle/>
          <a:p>
            <a:r>
              <a:rPr lang="en-US" dirty="0"/>
              <a:t>Ongoing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3252E-1D7E-7645-9E06-863F717F4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699" y="2052925"/>
            <a:ext cx="7002655" cy="4195481"/>
          </a:xfrm>
        </p:spPr>
        <p:txBody>
          <a:bodyPr>
            <a:normAutofit/>
          </a:bodyPr>
          <a:lstStyle/>
          <a:p>
            <a:r>
              <a:rPr lang="en-US" dirty="0" smtClean="0"/>
              <a:t>Investigating group conversations and dynamics.</a:t>
            </a:r>
          </a:p>
          <a:p>
            <a:r>
              <a:rPr lang="en-US" dirty="0" smtClean="0"/>
              <a:t>What might we change to encourage better discussions, consistent contributions?</a:t>
            </a:r>
          </a:p>
          <a:p>
            <a:r>
              <a:rPr lang="en-US" dirty="0" smtClean="0"/>
              <a:t>What other factors </a:t>
            </a:r>
            <a:r>
              <a:rPr lang="en-US" dirty="0"/>
              <a:t>influence group performance on exams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9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547" y="2848188"/>
            <a:ext cx="7055380" cy="140053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49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2142B-45AE-4543-B4F9-32FA2796F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93" y="463034"/>
            <a:ext cx="8229600" cy="1143000"/>
          </a:xfrm>
        </p:spPr>
        <p:txBody>
          <a:bodyPr/>
          <a:lstStyle/>
          <a:p>
            <a:r>
              <a:rPr lang="en-US" dirty="0"/>
              <a:t>Collaborative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C3CAA-8217-1440-A655-F2D933B8F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The </a:t>
            </a:r>
            <a:r>
              <a:rPr lang="en-US" dirty="0">
                <a:latin typeface="+mj-lt"/>
              </a:rPr>
              <a:t>rise in collaborative learning &amp; peer </a:t>
            </a:r>
            <a:r>
              <a:rPr lang="en-US" dirty="0" smtClean="0">
                <a:latin typeface="+mj-lt"/>
              </a:rPr>
              <a:t>instruction</a:t>
            </a: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</p:txBody>
      </p:sp>
      <p:pic>
        <p:nvPicPr>
          <p:cNvPr id="1026" name="Picture 2" descr="http://blog.readytomanage.com/wp-content/uploads/2013/08/collaboration-workplace.jpg">
            <a:extLst>
              <a:ext uri="{FF2B5EF4-FFF2-40B4-BE49-F238E27FC236}">
                <a16:creationId xmlns:a16="http://schemas.microsoft.com/office/drawing/2014/main" id="{6E72FE06-39A6-A04B-96FD-4C7DEEED6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996" y="3385457"/>
            <a:ext cx="4415745" cy="293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9291" y="3059668"/>
            <a:ext cx="2775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*Students will go from here</a:t>
            </a:r>
            <a:endParaRPr lang="en-US" dirty="0">
              <a:latin typeface="+mj-lt"/>
            </a:endParaRPr>
          </a:p>
        </p:txBody>
      </p:sp>
      <p:pic>
        <p:nvPicPr>
          <p:cNvPr id="7172" name="Picture 4" descr="https://www.maths.unsw.edu.au/sites/default/files/img_2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42" y="3385457"/>
            <a:ext cx="3890054" cy="291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21282" y="3014412"/>
            <a:ext cx="2185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</a:rPr>
              <a:t>…to </a:t>
            </a:r>
            <a:r>
              <a:rPr lang="en-US" dirty="0">
                <a:latin typeface="+mj-lt"/>
              </a:rPr>
              <a:t>here. Somehow.</a:t>
            </a:r>
          </a:p>
        </p:txBody>
      </p:sp>
    </p:spTree>
    <p:extLst>
      <p:ext uri="{BB962C8B-B14F-4D97-AF65-F5344CB8AC3E}">
        <p14:creationId xmlns:p14="http://schemas.microsoft.com/office/powerpoint/2010/main" val="20645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96442"/>
            <a:ext cx="4495800" cy="426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(hopefully without this)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 descr="Image may contain: 2 people, people smi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64907"/>
            <a:ext cx="4802505" cy="480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60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A1FC71-722D-A94E-9FDB-CFAD2A09B75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47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EB3847-019F-C24A-9FAD-6C63B8541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B99B4-0E39-CA48-8432-3F8A19009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436" y="1325875"/>
            <a:ext cx="6711654" cy="4195481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j-lt"/>
              </a:rPr>
              <a:t>Groups formed on first class day</a:t>
            </a:r>
            <a:endParaRPr lang="en-US" sz="2800" dirty="0">
              <a:latin typeface="+mj-lt"/>
            </a:endParaRPr>
          </a:p>
          <a:p>
            <a:pPr lvl="1"/>
            <a:r>
              <a:rPr lang="en-US" sz="2400" dirty="0">
                <a:latin typeface="+mj-lt"/>
              </a:rPr>
              <a:t>Class year, gender, major &amp; pre-survey performance used as criteria for sorting.</a:t>
            </a:r>
          </a:p>
          <a:p>
            <a:r>
              <a:rPr lang="en-US" sz="2800" dirty="0">
                <a:latin typeface="+mj-lt"/>
              </a:rPr>
              <a:t>Students work in groups during EVERY </a:t>
            </a:r>
            <a:r>
              <a:rPr lang="en-US" sz="2800" dirty="0" smtClean="0">
                <a:latin typeface="+mj-lt"/>
              </a:rPr>
              <a:t>class.</a:t>
            </a:r>
          </a:p>
          <a:p>
            <a:pPr lvl="1"/>
            <a:r>
              <a:rPr lang="en-US" sz="2400" dirty="0" smtClean="0">
                <a:latin typeface="+mj-lt"/>
              </a:rPr>
              <a:t>Lecture tutorials, ranking tasks</a:t>
            </a:r>
          </a:p>
          <a:p>
            <a:pPr lvl="1"/>
            <a:r>
              <a:rPr lang="en-US" sz="2400" dirty="0" smtClean="0">
                <a:latin typeface="+mj-lt"/>
              </a:rPr>
              <a:t>Personal response questions (after individual vote)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290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A1FC71-722D-A94E-9FDB-CFAD2A09B7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7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4929" y="2654175"/>
            <a:ext cx="75039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LET’S BUILD SOME GROUPS!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0109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C2AEA-6397-7D4D-A302-242EEB653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Two-Stage Exams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F2252-2306-D443-A432-D3D926144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2052925"/>
            <a:ext cx="3544245" cy="419548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STAGE 1: Full exam taken individually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STAGE 2: Subset of questions considered in established groups.</a:t>
            </a:r>
            <a:endParaRPr lang="en-US" dirty="0"/>
          </a:p>
        </p:txBody>
      </p:sp>
      <p:pic>
        <p:nvPicPr>
          <p:cNvPr id="2050" name="Picture 2" descr="Image result for student taking exam">
            <a:extLst>
              <a:ext uri="{FF2B5EF4-FFF2-40B4-BE49-F238E27FC236}">
                <a16:creationId xmlns:a16="http://schemas.microsoft.com/office/drawing/2014/main" id="{C41368EA-AD65-2743-AADC-45C1A8833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45" y="1443331"/>
            <a:ext cx="4772055" cy="253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ollege students working together in class">
            <a:extLst>
              <a:ext uri="{FF2B5EF4-FFF2-40B4-BE49-F238E27FC236}">
                <a16:creationId xmlns:a16="http://schemas.microsoft.com/office/drawing/2014/main" id="{E0EE5ECB-00F9-004E-9C36-06B08CBE8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45" y="4178162"/>
            <a:ext cx="4772055" cy="243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67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31616"/>
            <a:ext cx="7055380" cy="1400530"/>
          </a:xfrm>
        </p:spPr>
        <p:txBody>
          <a:bodyPr/>
          <a:lstStyle/>
          <a:p>
            <a:r>
              <a:rPr lang="en-US" dirty="0" smtClean="0"/>
              <a:t>Many 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338" y="1210614"/>
            <a:ext cx="7559899" cy="4548159"/>
          </a:xfrm>
        </p:spPr>
        <p:txBody>
          <a:bodyPr>
            <a:normAutofit/>
          </a:bodyPr>
          <a:lstStyle/>
          <a:p>
            <a:r>
              <a:rPr lang="en-US" sz="2400" dirty="0"/>
              <a:t>Stearns (</a:t>
            </a:r>
            <a:r>
              <a:rPr lang="en-US" sz="2400" dirty="0" smtClean="0"/>
              <a:t>1996) – increase student engagement</a:t>
            </a:r>
          </a:p>
          <a:p>
            <a:pPr lvl="1"/>
            <a:r>
              <a:rPr lang="en-US" sz="2000" dirty="0"/>
              <a:t>D</a:t>
            </a:r>
            <a:r>
              <a:rPr lang="en-US" sz="2000" dirty="0" smtClean="0"/>
              <a:t>ebriefing after exam = low engagement. </a:t>
            </a:r>
          </a:p>
          <a:p>
            <a:r>
              <a:rPr lang="en-US" sz="2400" dirty="0" err="1"/>
              <a:t>Knierem</a:t>
            </a:r>
            <a:r>
              <a:rPr lang="en-US" sz="2400" dirty="0"/>
              <a:t>, Turner and Davis (2015) – to improve “attendance, engagement, and student learning” in geology.</a:t>
            </a:r>
          </a:p>
          <a:p>
            <a:r>
              <a:rPr lang="en-US" sz="2400" dirty="0" err="1" smtClean="0"/>
              <a:t>Yuretich</a:t>
            </a:r>
            <a:r>
              <a:rPr lang="en-US" sz="2400" dirty="0" smtClean="0"/>
              <a:t> et al. (2001) –  to make large enrolment oceanography class less “dry as dust”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08307" y="4963366"/>
            <a:ext cx="8053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+mj-lt"/>
              </a:rPr>
              <a:t>Knierim</a:t>
            </a:r>
            <a:r>
              <a:rPr lang="en-US" sz="1200" dirty="0">
                <a:latin typeface="+mj-lt"/>
              </a:rPr>
              <a:t>, K., Turner, H., &amp; Davis, R. K. (2015). Two-stage exams improve student learning in an introductory geology course: Logistics, attendance, and grades. </a:t>
            </a:r>
            <a:r>
              <a:rPr lang="en-US" sz="1200" i="1" dirty="0">
                <a:latin typeface="+mj-lt"/>
              </a:rPr>
              <a:t>Journal of Geoscience Education</a:t>
            </a:r>
            <a:r>
              <a:rPr lang="en-US" sz="1200" dirty="0">
                <a:latin typeface="+mj-lt"/>
              </a:rPr>
              <a:t>, </a:t>
            </a:r>
            <a:r>
              <a:rPr lang="en-US" sz="1200" i="1" dirty="0">
                <a:latin typeface="+mj-lt"/>
              </a:rPr>
              <a:t>63</a:t>
            </a:r>
            <a:r>
              <a:rPr lang="en-US" sz="1200" dirty="0">
                <a:latin typeface="+mj-lt"/>
              </a:rPr>
              <a:t>(2), 157-164</a:t>
            </a:r>
            <a:r>
              <a:rPr lang="en-US" sz="1200" dirty="0" smtClean="0">
                <a:latin typeface="+mj-lt"/>
              </a:rPr>
              <a:t>.</a:t>
            </a:r>
          </a:p>
          <a:p>
            <a:endParaRPr lang="en-US" sz="1200" dirty="0">
              <a:latin typeface="+mj-lt"/>
            </a:endParaRPr>
          </a:p>
          <a:p>
            <a:r>
              <a:rPr lang="en-US" sz="1200" dirty="0" smtClean="0">
                <a:latin typeface="+mj-lt"/>
              </a:rPr>
              <a:t>Stearns</a:t>
            </a:r>
            <a:r>
              <a:rPr lang="en-US" sz="1200" dirty="0">
                <a:latin typeface="+mj-lt"/>
              </a:rPr>
              <a:t>, S.A. (1996). Collaborative exams as learning tools. </a:t>
            </a:r>
            <a:r>
              <a:rPr lang="en-US" sz="1200" i="1" dirty="0">
                <a:latin typeface="+mj-lt"/>
              </a:rPr>
              <a:t>College Teaching</a:t>
            </a:r>
            <a:r>
              <a:rPr lang="en-US" sz="1200" dirty="0">
                <a:latin typeface="+mj-lt"/>
              </a:rPr>
              <a:t>, Vol. 44, </a:t>
            </a:r>
            <a:r>
              <a:rPr lang="en-US" sz="1200" dirty="0" err="1">
                <a:latin typeface="+mj-lt"/>
              </a:rPr>
              <a:t>Iss</a:t>
            </a:r>
            <a:r>
              <a:rPr lang="en-US" sz="1200" dirty="0">
                <a:latin typeface="+mj-lt"/>
              </a:rPr>
              <a:t>. 3, p. </a:t>
            </a:r>
            <a:r>
              <a:rPr lang="en-US" sz="1200" dirty="0" smtClean="0">
                <a:latin typeface="+mj-lt"/>
              </a:rPr>
              <a:t>111</a:t>
            </a:r>
          </a:p>
          <a:p>
            <a:endParaRPr lang="en-US" sz="1200" dirty="0" smtClean="0"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1200" dirty="0" err="1" smtClean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Yuretich</a:t>
            </a:r>
            <a:r>
              <a:rPr lang="en-US" sz="1200" dirty="0" smtClean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, R. F., Khan, S. A., </a:t>
            </a:r>
            <a:r>
              <a:rPr lang="en-US" sz="1200" dirty="0" err="1" smtClean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Leckie</a:t>
            </a:r>
            <a:r>
              <a:rPr lang="en-US" sz="1200" dirty="0" smtClean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, R. M., &amp; Clement, J. J. (2001). Active-learning methods to improve student performance and scientific interest in a large introductory oceanography course. </a:t>
            </a:r>
            <a:r>
              <a:rPr lang="en-US" sz="1200" i="1" dirty="0" smtClean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Journal of Geoscience Education</a:t>
            </a:r>
            <a:r>
              <a:rPr lang="en-US" sz="1200" dirty="0" smtClean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200" i="1" dirty="0" smtClean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49</a:t>
            </a:r>
            <a:r>
              <a:rPr lang="en-US" sz="1200" dirty="0" smtClean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(2), 111-119.</a:t>
            </a:r>
            <a:endParaRPr lang="en-US" sz="1200" dirty="0"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50" name="Picture 2" descr="Tumbleweed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119" y="4134117"/>
            <a:ext cx="3511640" cy="263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73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ntinuous Improvement, step ch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511" y="1917323"/>
            <a:ext cx="379025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814" y="557117"/>
            <a:ext cx="6711654" cy="38136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IMPROVE STUDENT LEARNING OUTCOMES!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1048037" y="4586239"/>
            <a:ext cx="727664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e.g.</a:t>
            </a:r>
            <a:r>
              <a:rPr lang="en-US" sz="1400" dirty="0" smtClean="0"/>
              <a:t>, ALL OF THE PREVIOUS, and…</a:t>
            </a:r>
          </a:p>
          <a:p>
            <a:r>
              <a:rPr lang="en-US" sz="1400" dirty="0" smtClean="0"/>
              <a:t>Jang</a:t>
            </a:r>
            <a:r>
              <a:rPr lang="en-US" sz="1400" dirty="0"/>
              <a:t>, H., </a:t>
            </a:r>
            <a:r>
              <a:rPr lang="en-US" sz="1400" dirty="0" err="1"/>
              <a:t>Lasry</a:t>
            </a:r>
            <a:r>
              <a:rPr lang="en-US" sz="1400" dirty="0"/>
              <a:t>, N., Miller, K., &amp; Mazur, E. (2017). Collaborative exams: Cheating? Or learning?. </a:t>
            </a:r>
            <a:r>
              <a:rPr lang="en-US" sz="1400" i="1" dirty="0"/>
              <a:t>American Journal of Physics</a:t>
            </a:r>
            <a:r>
              <a:rPr lang="en-US" sz="1400" dirty="0"/>
              <a:t>, </a:t>
            </a:r>
            <a:r>
              <a:rPr lang="en-US" sz="1400" i="1" dirty="0"/>
              <a:t>85</a:t>
            </a:r>
            <a:r>
              <a:rPr lang="en-US" sz="1400" dirty="0"/>
              <a:t>(3), 223-227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  <a:p>
            <a:r>
              <a:rPr lang="en-US" sz="1400" dirty="0"/>
              <a:t>Ives, J. (2014). Measuring the learning from two-stage </a:t>
            </a:r>
            <a:r>
              <a:rPr lang="en-US" sz="1400" dirty="0" smtClean="0"/>
              <a:t>collaborative </a:t>
            </a:r>
            <a:r>
              <a:rPr lang="en-US" sz="1400" dirty="0"/>
              <a:t>group exams. </a:t>
            </a:r>
            <a:r>
              <a:rPr lang="en-US" sz="1400" i="1" dirty="0" err="1"/>
              <a:t>arXiv</a:t>
            </a:r>
            <a:r>
              <a:rPr lang="en-US" sz="1400" i="1" dirty="0"/>
              <a:t> preprint arXiv:1407.6442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r>
              <a:rPr lang="en-US" sz="1400" dirty="0" err="1"/>
              <a:t>Cortright</a:t>
            </a:r>
            <a:r>
              <a:rPr lang="en-US" sz="1400" dirty="0"/>
              <a:t>, R. N., Collins, H. L., </a:t>
            </a:r>
            <a:r>
              <a:rPr lang="en-US" sz="1400" dirty="0" err="1"/>
              <a:t>Rodenbaugh</a:t>
            </a:r>
            <a:r>
              <a:rPr lang="en-US" sz="1400" dirty="0"/>
              <a:t>, D. W., &amp; </a:t>
            </a:r>
            <a:r>
              <a:rPr lang="en-US" sz="1400" dirty="0" err="1"/>
              <a:t>DiCarlo</a:t>
            </a:r>
            <a:r>
              <a:rPr lang="en-US" sz="1400" dirty="0"/>
              <a:t>, S. E. (2003). Student retention of course content is improved by collaborative-group testing. </a:t>
            </a:r>
            <a:r>
              <a:rPr lang="en-US" sz="1400" i="1" dirty="0"/>
              <a:t>Advances in Physiology Education</a:t>
            </a:r>
            <a:r>
              <a:rPr lang="en-US" sz="1400" dirty="0"/>
              <a:t>, </a:t>
            </a:r>
            <a:r>
              <a:rPr lang="en-US" sz="1400" i="1" dirty="0"/>
              <a:t>27</a:t>
            </a:r>
            <a:r>
              <a:rPr lang="en-US" sz="1400" dirty="0"/>
              <a:t>(3), 102-108.</a:t>
            </a:r>
          </a:p>
          <a:p>
            <a:endParaRPr lang="en-US" sz="1400" dirty="0"/>
          </a:p>
        </p:txBody>
      </p:sp>
      <p:pic>
        <p:nvPicPr>
          <p:cNvPr id="1026" name="Picture 2" descr="https://www.eliteptandbalance.com/wp-content/uploads/2018/12/elite-most-popular-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2996">
            <a:off x="1536120" y="2496832"/>
            <a:ext cx="1635617" cy="163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62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3879</TotalTime>
  <Words>1173</Words>
  <Application>Microsoft Office PowerPoint</Application>
  <PresentationFormat>On-screen Show (4:3)</PresentationFormat>
  <Paragraphs>156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SimSun</vt:lpstr>
      <vt:lpstr>Arial</vt:lpstr>
      <vt:lpstr>Calibri</vt:lpstr>
      <vt:lpstr>Century Gothic</vt:lpstr>
      <vt:lpstr>Times New Roman</vt:lpstr>
      <vt:lpstr>Wingdings 3</vt:lpstr>
      <vt:lpstr>Ion</vt:lpstr>
      <vt:lpstr>Using Collaborative Exams to Promote Learning</vt:lpstr>
      <vt:lpstr>Isn’t that called cheating?</vt:lpstr>
      <vt:lpstr>Collaborative Learning</vt:lpstr>
      <vt:lpstr>PowerPoint Presentation</vt:lpstr>
      <vt:lpstr>Class Structure</vt:lpstr>
      <vt:lpstr>PowerPoint Presentation</vt:lpstr>
      <vt:lpstr>Two-Stage Exams</vt:lpstr>
      <vt:lpstr>Many Motivations</vt:lpstr>
      <vt:lpstr>PowerPoint Presentation</vt:lpstr>
      <vt:lpstr>The gory details…</vt:lpstr>
      <vt:lpstr>Modeling a 2-stage collaborative exam…</vt:lpstr>
      <vt:lpstr>“I PROTEST!!”</vt:lpstr>
      <vt:lpstr>That’s the STRUCTURE of collaborative exams  Comments? Questions?</vt:lpstr>
      <vt:lpstr>The IMPACT of Collaborative Exams</vt:lpstr>
      <vt:lpstr>Have Others Found a Collaborative Advantage?</vt:lpstr>
      <vt:lpstr>Our Study Results:  Fall 2017(Solar System Astronomy)</vt:lpstr>
      <vt:lpstr>Our Results: Spring 2018 (Solar System Astronomy)</vt:lpstr>
      <vt:lpstr>Our Results : Spring 2018 (Stars &amp; Galaxies)</vt:lpstr>
      <vt:lpstr>What Do the Students Think?</vt:lpstr>
      <vt:lpstr>Upshot of quantitative findings…</vt:lpstr>
      <vt:lpstr>Ongoing Work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Renee James</cp:lastModifiedBy>
  <cp:revision>75</cp:revision>
  <dcterms:created xsi:type="dcterms:W3CDTF">2018-07-05T20:10:01Z</dcterms:created>
  <dcterms:modified xsi:type="dcterms:W3CDTF">2019-08-14T15:16:39Z</dcterms:modified>
</cp:coreProperties>
</file>